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3" r:id="rId15"/>
    <p:sldId id="271" r:id="rId16"/>
    <p:sldId id="272" r:id="rId17"/>
    <p:sldId id="275" r:id="rId18"/>
    <p:sldId id="268" r:id="rId19"/>
    <p:sldId id="276" r:id="rId20"/>
    <p:sldId id="25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0C2-57EC-4287-A0C4-01095EEB68C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D0107-7E36-403E-9A3B-CF0FCA8E879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http://s1.goodfon.ru/image/271971-3289x216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50891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290" name="Picture 2" descr="Чарующая сказка осен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90088" cy="6858000"/>
          </a:xfrm>
          <a:prstGeom prst="rect">
            <a:avLst/>
          </a:prstGeom>
          <a:noFill/>
        </p:spPr>
      </p:pic>
      <p:pic>
        <p:nvPicPr>
          <p:cNvPr id="10" name="Picture 4" descr="Чарующая сказка осени"/>
          <p:cNvPicPr>
            <a:picLocks noChangeAspect="1" noChangeArrowheads="1"/>
          </p:cNvPicPr>
          <p:nvPr userDrawn="1"/>
        </p:nvPicPr>
        <p:blipFill>
          <a:blip r:embed="rId4" cstate="print"/>
          <a:srcRect l="9071" t="50966" r="51617" b="3164"/>
          <a:stretch>
            <a:fillRect/>
          </a:stretch>
        </p:blipFill>
        <p:spPr bwMode="auto">
          <a:xfrm rot="21166300">
            <a:off x="955048" y="1571857"/>
            <a:ext cx="1554785" cy="1614585"/>
          </a:xfrm>
          <a:prstGeom prst="rect">
            <a:avLst/>
          </a:prstGeom>
          <a:noFill/>
        </p:spPr>
      </p:pic>
      <p:pic>
        <p:nvPicPr>
          <p:cNvPr id="11" name="Picture 4" descr="Чарующая сказка осени"/>
          <p:cNvPicPr>
            <a:picLocks noChangeAspect="1" noChangeArrowheads="1"/>
          </p:cNvPicPr>
          <p:nvPr userDrawn="1"/>
        </p:nvPicPr>
        <p:blipFill>
          <a:blip r:embed="rId4" cstate="print"/>
          <a:srcRect l="9071" t="50966" r="51617" b="3164"/>
          <a:stretch>
            <a:fillRect/>
          </a:stretch>
        </p:blipFill>
        <p:spPr bwMode="auto">
          <a:xfrm rot="3721646">
            <a:off x="905360" y="3537406"/>
            <a:ext cx="1521532" cy="1580053"/>
          </a:xfrm>
          <a:prstGeom prst="rect">
            <a:avLst/>
          </a:prstGeom>
          <a:noFill/>
        </p:spPr>
      </p:pic>
      <p:pic>
        <p:nvPicPr>
          <p:cNvPr id="6146" name="Picture 2" descr="Чарующая сказка осени"/>
          <p:cNvPicPr>
            <a:picLocks noChangeAspect="1" noChangeArrowheads="1"/>
          </p:cNvPicPr>
          <p:nvPr userDrawn="1"/>
        </p:nvPicPr>
        <p:blipFill>
          <a:blip r:embed="rId4" cstate="print"/>
          <a:srcRect l="41799" t="1699" b="54131"/>
          <a:stretch>
            <a:fillRect/>
          </a:stretch>
        </p:blipFill>
        <p:spPr bwMode="auto">
          <a:xfrm rot="13896377">
            <a:off x="901832" y="2141886"/>
            <a:ext cx="1944216" cy="131321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40C2-57EC-4287-A0C4-01095EEB68C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D0107-7E36-403E-9A3B-CF0FCA8E879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 descr="http://s1.goodfon.ru/image/271971-3289x2166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50891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Picture 2" descr="Чарующая сказка осени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6632"/>
            <a:ext cx="6809461" cy="6741368"/>
          </a:xfrm>
          <a:prstGeom prst="rect">
            <a:avLst/>
          </a:prstGeom>
          <a:noFill/>
        </p:spPr>
      </p:pic>
      <p:pic>
        <p:nvPicPr>
          <p:cNvPr id="8" name="Picture 4" descr="Чарующая сказка осени"/>
          <p:cNvPicPr>
            <a:picLocks noChangeAspect="1" noChangeArrowheads="1"/>
          </p:cNvPicPr>
          <p:nvPr/>
        </p:nvPicPr>
        <p:blipFill>
          <a:blip r:embed="rId4" cstate="print"/>
          <a:srcRect l="52919" t="54364" r="4745" b="-234"/>
          <a:stretch>
            <a:fillRect/>
          </a:stretch>
        </p:blipFill>
        <p:spPr bwMode="auto">
          <a:xfrm rot="12015456">
            <a:off x="7078477" y="4365992"/>
            <a:ext cx="2016224" cy="1944216"/>
          </a:xfrm>
          <a:prstGeom prst="rect">
            <a:avLst/>
          </a:prstGeom>
          <a:noFill/>
        </p:spPr>
      </p:pic>
      <p:pic>
        <p:nvPicPr>
          <p:cNvPr id="9" name="Picture 4" descr="Чарующая сказка осени"/>
          <p:cNvPicPr>
            <a:picLocks noChangeAspect="1" noChangeArrowheads="1"/>
          </p:cNvPicPr>
          <p:nvPr/>
        </p:nvPicPr>
        <p:blipFill>
          <a:blip r:embed="rId4" cstate="print"/>
          <a:srcRect l="42335" r="4745" b="50733"/>
          <a:stretch>
            <a:fillRect/>
          </a:stretch>
        </p:blipFill>
        <p:spPr bwMode="auto">
          <a:xfrm rot="15738666">
            <a:off x="6982580" y="5310664"/>
            <a:ext cx="1615486" cy="1338545"/>
          </a:xfrm>
          <a:prstGeom prst="rect">
            <a:avLst/>
          </a:prstGeom>
          <a:noFill/>
        </p:spPr>
      </p:pic>
      <p:pic>
        <p:nvPicPr>
          <p:cNvPr id="11" name="Picture 4" descr="Чарующая сказка осени"/>
          <p:cNvPicPr>
            <a:picLocks noChangeAspect="1" noChangeArrowheads="1"/>
          </p:cNvPicPr>
          <p:nvPr/>
        </p:nvPicPr>
        <p:blipFill>
          <a:blip r:embed="rId4" cstate="print"/>
          <a:srcRect l="9071" t="50966" r="51617" b="3164"/>
          <a:stretch>
            <a:fillRect/>
          </a:stretch>
        </p:blipFill>
        <p:spPr bwMode="auto">
          <a:xfrm rot="11080886">
            <a:off x="5436096" y="4872224"/>
            <a:ext cx="1800200" cy="1869439"/>
          </a:xfrm>
          <a:prstGeom prst="rect">
            <a:avLst/>
          </a:prstGeom>
          <a:noFill/>
        </p:spPr>
      </p:pic>
      <p:grpSp>
        <p:nvGrpSpPr>
          <p:cNvPr id="12" name="Группа 11"/>
          <p:cNvGrpSpPr/>
          <p:nvPr userDrawn="1"/>
        </p:nvGrpSpPr>
        <p:grpSpPr>
          <a:xfrm>
            <a:off x="395536" y="260648"/>
            <a:ext cx="1774746" cy="2648522"/>
            <a:chOff x="229968" y="414465"/>
            <a:chExt cx="1774746" cy="2648522"/>
          </a:xfrm>
        </p:grpSpPr>
        <p:pic>
          <p:nvPicPr>
            <p:cNvPr id="13" name="Picture 4" descr="Чарующая сказка осени"/>
            <p:cNvPicPr>
              <a:picLocks noChangeAspect="1" noChangeArrowheads="1"/>
            </p:cNvPicPr>
            <p:nvPr/>
          </p:nvPicPr>
          <p:blipFill>
            <a:blip r:embed="rId4" cstate="print"/>
            <a:srcRect l="52919" t="54364" r="4745" b="-234"/>
            <a:stretch>
              <a:fillRect/>
            </a:stretch>
          </p:blipFill>
          <p:spPr bwMode="auto">
            <a:xfrm rot="4190096">
              <a:off x="197102" y="447331"/>
              <a:ext cx="1840477" cy="1774746"/>
            </a:xfrm>
            <a:prstGeom prst="rect">
              <a:avLst/>
            </a:prstGeom>
            <a:noFill/>
          </p:spPr>
        </p:pic>
        <p:pic>
          <p:nvPicPr>
            <p:cNvPr id="14" name="Picture 4" descr="Чарующая сказка осени"/>
            <p:cNvPicPr>
              <a:picLocks noChangeAspect="1" noChangeArrowheads="1"/>
            </p:cNvPicPr>
            <p:nvPr/>
          </p:nvPicPr>
          <p:blipFill>
            <a:blip r:embed="rId4" cstate="print"/>
            <a:srcRect l="9071" t="50966" r="51617" b="3164"/>
            <a:stretch>
              <a:fillRect/>
            </a:stretch>
          </p:blipFill>
          <p:spPr bwMode="auto">
            <a:xfrm rot="11080886">
              <a:off x="300633" y="1420404"/>
              <a:ext cx="1581746" cy="1642583"/>
            </a:xfrm>
            <a:prstGeom prst="rect">
              <a:avLst/>
            </a:prstGeom>
            <a:noFill/>
          </p:spPr>
        </p:pic>
      </p:grpSp>
      <p:pic>
        <p:nvPicPr>
          <p:cNvPr id="10" name="Picture 4" descr="Чарующая сказка осени"/>
          <p:cNvPicPr>
            <a:picLocks noChangeAspect="1" noChangeArrowheads="1"/>
          </p:cNvPicPr>
          <p:nvPr/>
        </p:nvPicPr>
        <p:blipFill>
          <a:blip r:embed="rId4" cstate="print"/>
          <a:srcRect l="42335" t="3687" r="4724" b="50733"/>
          <a:stretch>
            <a:fillRect/>
          </a:stretch>
        </p:blipFill>
        <p:spPr bwMode="auto">
          <a:xfrm rot="19327634">
            <a:off x="6364269" y="5607183"/>
            <a:ext cx="1616139" cy="1238362"/>
          </a:xfrm>
          <a:prstGeom prst="rect">
            <a:avLst/>
          </a:prstGeom>
          <a:noFill/>
        </p:spPr>
      </p:pic>
      <p:pic>
        <p:nvPicPr>
          <p:cNvPr id="15" name="Picture 4" descr="Чарующая сказка осени"/>
          <p:cNvPicPr>
            <a:picLocks noChangeAspect="1" noChangeArrowheads="1"/>
          </p:cNvPicPr>
          <p:nvPr userDrawn="1"/>
        </p:nvPicPr>
        <p:blipFill>
          <a:blip r:embed="rId4" cstate="print"/>
          <a:srcRect l="42335" t="4964" r="43608" b="81206"/>
          <a:stretch>
            <a:fillRect/>
          </a:stretch>
        </p:blipFill>
        <p:spPr bwMode="auto">
          <a:xfrm rot="19327634">
            <a:off x="6946400" y="5393356"/>
            <a:ext cx="429115" cy="37574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D40C2-57EC-4287-A0C4-01095EEB68C1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D0107-7E36-403E-9A3B-CF0FCA8E87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9164/58581001.18f/0_b2b26_84f15350_S" TargetMode="External"/><Relationship Id="rId2" Type="http://schemas.openxmlformats.org/officeDocument/2006/relationships/hyperlink" Target="http://img-fotki.yandex.ru/get/9362/58581001.18f/0_b2b27_b4f49612_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img-fotki.yandex.ru/get/6717/58581001.190/0_b2b53_a75260a8_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915816" y="980728"/>
            <a:ext cx="5832648" cy="324036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Проект</a:t>
            </a:r>
            <a:b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«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Осень золотая </a:t>
            </a:r>
            <a:b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в гости к нам пришла»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4725144"/>
            <a:ext cx="4895850" cy="1752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Проект подготовила и провела воспитатель Стародубцева Г.П.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5009">
            <a:off x="1221426" y="3100879"/>
            <a:ext cx="3827917" cy="2870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33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7397">
            <a:off x="4999021" y="2974105"/>
            <a:ext cx="3813043" cy="2859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2"/>
          <a:stretch/>
        </p:blipFill>
        <p:spPr>
          <a:xfrm rot="380291">
            <a:off x="3792968" y="760246"/>
            <a:ext cx="3980923" cy="2675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21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3694">
            <a:off x="-151033" y="2528162"/>
            <a:ext cx="4461115" cy="3345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3456">
            <a:off x="5275551" y="2754647"/>
            <a:ext cx="4517771" cy="2989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4566" y="2283441"/>
            <a:ext cx="4869160" cy="3651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59873" y="908720"/>
            <a:ext cx="7939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Совместная деятельность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99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15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060" y="911962"/>
            <a:ext cx="4752528" cy="3171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2413">
            <a:off x="908829" y="3165751"/>
            <a:ext cx="4791744" cy="2934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1109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6217">
            <a:off x="361757" y="3110374"/>
            <a:ext cx="3832525" cy="2910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0648"/>
            <a:ext cx="4370907" cy="3169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7759">
            <a:off x="3578245" y="2957904"/>
            <a:ext cx="4544061" cy="2939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28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382">
            <a:off x="604506" y="3035606"/>
            <a:ext cx="5003568" cy="3508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202">
            <a:off x="4214386" y="907714"/>
            <a:ext cx="4639374" cy="3286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070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149745"/>
            <a:ext cx="3951658" cy="260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147">
            <a:off x="743247" y="1698625"/>
            <a:ext cx="3999658" cy="2707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797">
            <a:off x="4643075" y="1655672"/>
            <a:ext cx="4160766" cy="3140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627784" y="908720"/>
            <a:ext cx="4824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Работа кружка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99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057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4972" y="1765414"/>
            <a:ext cx="4998414" cy="3455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79" y="1124744"/>
            <a:ext cx="3536092" cy="49984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Прямоугольник 1"/>
          <p:cNvSpPr/>
          <p:nvPr/>
        </p:nvSpPr>
        <p:spPr>
          <a:xfrm>
            <a:off x="1907704" y="980728"/>
            <a:ext cx="5700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Наши достижения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99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04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9625">
            <a:off x="1377490" y="3520400"/>
            <a:ext cx="3480139" cy="261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1446">
            <a:off x="5024103" y="1404262"/>
            <a:ext cx="3494436" cy="2256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2555">
            <a:off x="1461460" y="1662738"/>
            <a:ext cx="3312199" cy="226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627784" y="1052736"/>
            <a:ext cx="4456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Итоговое НОД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99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13">
            <a:off x="4635170" y="3702773"/>
            <a:ext cx="3474968" cy="224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980728"/>
            <a:ext cx="5238328" cy="518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результатов проекта.</a:t>
            </a:r>
            <a:endParaRPr lang="ru-RU" sz="2400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  ходе реализации проекта достигнуты следующие результаты: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у детей создано радостное, настроение;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сформирован интерес к совместному творчеству, к изготовлению поделок из природного материала;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установились партнерские отношения между детьми и родителями, благодаря совместной деятельности;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углубились знания о природе, укрепилось представление о необходимости бережного отношения к ней, углубились знания об осени и ее признаках;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 совершенствовалось умение осуществлять экспериментальную и исследовательскую деятельность.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7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9900866">
            <a:off x="2288673" y="2876795"/>
            <a:ext cx="54006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ru-RU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</a:t>
            </a:r>
          </a:p>
          <a:p>
            <a:pPr algn="ctr"/>
            <a:r>
              <a:rPr lang="ru-RU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</a:t>
            </a:r>
            <a:r>
              <a:rPr lang="ru-RU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 внимание!</a:t>
            </a:r>
            <a:endParaRPr lang="ru-RU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99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557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3"/>
          <p:cNvSpPr txBox="1">
            <a:spLocks/>
          </p:cNvSpPr>
          <p:nvPr/>
        </p:nvSpPr>
        <p:spPr>
          <a:xfrm>
            <a:off x="2411760" y="1124744"/>
            <a:ext cx="5040560" cy="495520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3300"/>
                </a:solidFill>
              </a:rPr>
              <a:t>Цель проекта</a:t>
            </a:r>
            <a:endParaRPr lang="ru-RU" sz="3600" dirty="0">
              <a:solidFill>
                <a:srgbClr val="FF3300"/>
              </a:solidFill>
            </a:endParaRPr>
          </a:p>
          <a:p>
            <a:r>
              <a:rPr lang="ru-RU" sz="2800" dirty="0" smtClean="0"/>
              <a:t>выяснить </a:t>
            </a:r>
            <a:r>
              <a:rPr lang="ru-RU" sz="2800" dirty="0"/>
              <a:t>представления детей о сезонных изменениях в природе;</a:t>
            </a:r>
          </a:p>
          <a:p>
            <a:r>
              <a:rPr lang="ru-RU" sz="2800" dirty="0"/>
              <a:t>заинтересовать детей и родителей  проблемой;</a:t>
            </a:r>
          </a:p>
          <a:p>
            <a:r>
              <a:rPr lang="ru-RU" sz="2800" dirty="0"/>
              <a:t>провести наблюдения за изменениями в неживой природе, в жизни животных, птиц, растений в осенний период</a:t>
            </a:r>
            <a:r>
              <a:rPr lang="ru-RU" sz="2800" dirty="0" smtClean="0"/>
              <a:t>;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3928" y="162880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Интернет- ресурсы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9872" y="23488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2132856"/>
            <a:ext cx="4320480" cy="40318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ru-RU" sz="1600" dirty="0" smtClean="0">
                <a:latin typeface="Georgia" pitchFamily="18" charset="0"/>
              </a:rPr>
              <a:t>Фон -</a:t>
            </a:r>
            <a:r>
              <a:rPr lang="en-AU" sz="1600" dirty="0" smtClean="0">
                <a:latin typeface="Georgia" pitchFamily="18" charset="0"/>
              </a:rPr>
              <a:t>http://www.goodfon.ru/download.php?id=271971&amp;rash=3289x2166</a:t>
            </a:r>
            <a:endParaRPr lang="ru-RU" sz="1600" dirty="0" smtClean="0">
              <a:latin typeface="Georgia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Georgia" pitchFamily="18" charset="0"/>
              </a:rPr>
              <a:t>Картинка для титульного листа -</a:t>
            </a:r>
            <a:r>
              <a:rPr lang="en-AU" sz="1600" dirty="0" smtClean="0">
                <a:latin typeface="Georgia" pitchFamily="18" charset="0"/>
              </a:rPr>
              <a:t> </a:t>
            </a:r>
            <a:r>
              <a:rPr lang="en-AU" sz="1600" dirty="0" smtClean="0">
                <a:latin typeface="Georgia" pitchFamily="18" charset="0"/>
                <a:hlinkClick r:id="rId2"/>
              </a:rPr>
              <a:t>http://img-fotki.yandex.ru/get/9362/58581001.18f/0_b2b27_b4f49612_S</a:t>
            </a:r>
            <a:endParaRPr lang="ru-RU" sz="1600" dirty="0" smtClean="0">
              <a:latin typeface="Georgia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Georgia" pitchFamily="18" charset="0"/>
              </a:rPr>
              <a:t>Картинка для рабочего листа -</a:t>
            </a:r>
            <a:r>
              <a:rPr lang="en-AU" sz="1600" dirty="0" smtClean="0">
                <a:latin typeface="Georgia" pitchFamily="18" charset="0"/>
              </a:rPr>
              <a:t> </a:t>
            </a:r>
            <a:r>
              <a:rPr lang="en-AU" sz="1600" dirty="0" smtClean="0">
                <a:latin typeface="Georgia" pitchFamily="18" charset="0"/>
                <a:hlinkClick r:id="rId3"/>
              </a:rPr>
              <a:t>http://img-fotki.yandex.ru/get/9164/58581001.18f/0_b2b26_84f15350_S</a:t>
            </a:r>
            <a:endParaRPr lang="ru-RU" sz="1600" dirty="0" smtClean="0">
              <a:latin typeface="Georgia" pitchFamily="18" charset="0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latin typeface="Georgia" pitchFamily="18" charset="0"/>
              </a:rPr>
              <a:t>Клипарт осенние листья -</a:t>
            </a:r>
            <a:r>
              <a:rPr lang="en-AU" sz="1600" dirty="0" smtClean="0">
                <a:latin typeface="Georgia" pitchFamily="18" charset="0"/>
              </a:rPr>
              <a:t> </a:t>
            </a:r>
            <a:r>
              <a:rPr lang="en-AU" sz="1600" dirty="0" smtClean="0">
                <a:latin typeface="Georgia" pitchFamily="18" charset="0"/>
                <a:hlinkClick r:id="rId4"/>
              </a:rPr>
              <a:t>http://img-fotki.yandex.ru/get/6717/58581001.190/0_b2b53_a75260a8_S</a:t>
            </a:r>
            <a:endParaRPr lang="ru-RU" sz="1600" dirty="0" smtClean="0">
              <a:latin typeface="Georgia" pitchFamily="18" charset="0"/>
            </a:endParaRPr>
          </a:p>
          <a:p>
            <a:pPr marL="342900" indent="-342900">
              <a:buAutoNum type="arabicPeriod"/>
            </a:pPr>
            <a:endParaRPr lang="ru-RU" sz="1400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229968" y="414465"/>
            <a:ext cx="1774746" cy="2648522"/>
            <a:chOff x="229968" y="414465"/>
            <a:chExt cx="1774746" cy="2648522"/>
          </a:xfrm>
        </p:grpSpPr>
        <p:pic>
          <p:nvPicPr>
            <p:cNvPr id="7" name="Picture 4" descr="Чарующая сказка осени"/>
            <p:cNvPicPr>
              <a:picLocks noChangeAspect="1" noChangeArrowheads="1"/>
            </p:cNvPicPr>
            <p:nvPr/>
          </p:nvPicPr>
          <p:blipFill>
            <a:blip r:embed="rId5" cstate="print"/>
            <a:srcRect l="52919" t="54364" r="4745" b="-234"/>
            <a:stretch>
              <a:fillRect/>
            </a:stretch>
          </p:blipFill>
          <p:spPr bwMode="auto">
            <a:xfrm rot="4190096">
              <a:off x="197102" y="447331"/>
              <a:ext cx="1840477" cy="1774746"/>
            </a:xfrm>
            <a:prstGeom prst="rect">
              <a:avLst/>
            </a:prstGeom>
            <a:noFill/>
          </p:spPr>
        </p:pic>
        <p:pic>
          <p:nvPicPr>
            <p:cNvPr id="8" name="Picture 4" descr="Чарующая сказка осени"/>
            <p:cNvPicPr>
              <a:picLocks noChangeAspect="1" noChangeArrowheads="1"/>
            </p:cNvPicPr>
            <p:nvPr/>
          </p:nvPicPr>
          <p:blipFill>
            <a:blip r:embed="rId5" cstate="print"/>
            <a:srcRect l="9071" t="50966" r="51617" b="3164"/>
            <a:stretch>
              <a:fillRect/>
            </a:stretch>
          </p:blipFill>
          <p:spPr bwMode="auto">
            <a:xfrm rot="11080886">
              <a:off x="300633" y="1420404"/>
              <a:ext cx="1581746" cy="16425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3"/>
          <p:cNvSpPr txBox="1">
            <a:spLocks/>
          </p:cNvSpPr>
          <p:nvPr/>
        </p:nvSpPr>
        <p:spPr>
          <a:xfrm>
            <a:off x="2555776" y="1196752"/>
            <a:ext cx="489654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3300"/>
                </a:solidFill>
              </a:rPr>
              <a:t>Задачи проекта:</a:t>
            </a:r>
            <a:endParaRPr lang="ru-RU" sz="3600" dirty="0">
              <a:solidFill>
                <a:srgbClr val="FF3300"/>
              </a:solidFill>
            </a:endParaRPr>
          </a:p>
          <a:p>
            <a:pPr algn="ctr"/>
            <a:r>
              <a:rPr lang="ru-RU" sz="3600" b="1" dirty="0">
                <a:solidFill>
                  <a:srgbClr val="FF3300"/>
                </a:solidFill>
              </a:rPr>
              <a:t>Обучающие:</a:t>
            </a:r>
            <a:endParaRPr lang="ru-RU" sz="3600" dirty="0">
              <a:solidFill>
                <a:srgbClr val="FF3300"/>
              </a:solidFill>
            </a:endParaRPr>
          </a:p>
          <a:p>
            <a:r>
              <a:rPr lang="ru-RU" sz="2800" dirty="0"/>
              <a:t>формировать у детей представления о сезонных изменениях в природе;</a:t>
            </a:r>
          </a:p>
          <a:p>
            <a:r>
              <a:rPr lang="ru-RU" sz="2800" dirty="0"/>
              <a:t>формировать обобщенные способы умственной деятельности и средства построения  познавательной деятельности.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124744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Развивающие:</a:t>
            </a:r>
            <a:endParaRPr lang="ru-RU" sz="3600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умственные операции сравнения и обобщения;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познавательный интерес ко всему живому, желание получать новые знания ; любознательность, наблюдательность и  фантазию;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приобретать детьми опыт исследовательской деятельности;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мотивацию на здоровый образ жизни.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9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1916832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   </a:t>
            </a:r>
            <a:r>
              <a:rPr lang="ru-RU" sz="36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Воспитательные:</a:t>
            </a:r>
            <a:endParaRPr lang="ru-RU" sz="3600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эмоциональное отношение  к природе;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любовь к природе, желание оберегать ее и охранять.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5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196752"/>
            <a:ext cx="48245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Форма реализации:</a:t>
            </a:r>
            <a:endParaRPr lang="ru-RU" sz="3600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дидактические,  коммуникативные;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пальчиковые,  малоподвижные игры;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непрерывная </a:t>
            </a: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деятельность;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беседы;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рассматривание иллюстраций, картин;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использование ноутбука  для просмотра </a:t>
            </a:r>
            <a:r>
              <a:rPr lang="ru-RU" sz="2400" dirty="0" smtClean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презентаций </a:t>
            </a: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 осени;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родителями.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9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196752"/>
            <a:ext cx="4572000" cy="45858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Ожидаемые результаты:</a:t>
            </a:r>
            <a:endParaRPr lang="ru-RU" sz="2800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познавательное развитие:</a:t>
            </a:r>
            <a:r>
              <a:rPr lang="ru-RU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знаний о сезонных изменениях в природе, об их причинах;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речевое развитие:</a:t>
            </a:r>
            <a:r>
              <a:rPr lang="ru-RU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активизация и обогащение словарного запаса детей по теме проекта, формирование умения правильно формулировать предложения, составлять рассказы по предложенному материалу;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196752"/>
            <a:ext cx="50405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200" dirty="0">
                <a:solidFill>
                  <a:srgbClr val="231F20"/>
                </a:solidFill>
                <a:ea typeface="Times New Roman" panose="02020603050405020304" pitchFamily="18" charset="0"/>
              </a:rPr>
              <a:t>- </a:t>
            </a:r>
            <a:r>
              <a:rPr lang="ru-RU" sz="2200" b="1" i="1" dirty="0">
                <a:solidFill>
                  <a:srgbClr val="231F20"/>
                </a:solidFill>
                <a:ea typeface="Times New Roman" panose="02020603050405020304" pitchFamily="18" charset="0"/>
              </a:rPr>
              <a:t>социально-коммуникативное развитие</a:t>
            </a:r>
            <a:r>
              <a:rPr lang="ru-RU" sz="2200" b="1" dirty="0">
                <a:solidFill>
                  <a:srgbClr val="231F20"/>
                </a:solidFill>
                <a:ea typeface="Times New Roman" panose="02020603050405020304" pitchFamily="18" charset="0"/>
              </a:rPr>
              <a:t>: </a:t>
            </a:r>
            <a:r>
              <a:rPr lang="ru-RU" sz="2200" dirty="0">
                <a:solidFill>
                  <a:srgbClr val="231F20"/>
                </a:solidFill>
                <a:ea typeface="Times New Roman" panose="02020603050405020304" pitchFamily="18" charset="0"/>
              </a:rPr>
              <a:t>формирование у детей ответственного отношения к природе как к основе экологических условий жизни;</a:t>
            </a:r>
            <a:endParaRPr lang="ru-RU" sz="22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200" dirty="0">
                <a:solidFill>
                  <a:srgbClr val="231F20"/>
                </a:solidFill>
                <a:ea typeface="Times New Roman" panose="02020603050405020304" pitchFamily="18" charset="0"/>
              </a:rPr>
              <a:t>- </a:t>
            </a:r>
            <a:r>
              <a:rPr lang="ru-RU" sz="2200" b="1" i="1" dirty="0">
                <a:solidFill>
                  <a:srgbClr val="231F20"/>
                </a:solidFill>
                <a:ea typeface="Times New Roman" panose="02020603050405020304" pitchFamily="18" charset="0"/>
              </a:rPr>
              <a:t>художественно-эстетическое развитие</a:t>
            </a:r>
            <a:r>
              <a:rPr lang="ru-RU" sz="2200" i="1" dirty="0">
                <a:solidFill>
                  <a:srgbClr val="231F20"/>
                </a:solidFill>
                <a:ea typeface="Times New Roman" panose="02020603050405020304" pitchFamily="18" charset="0"/>
              </a:rPr>
              <a:t>:</a:t>
            </a:r>
            <a:r>
              <a:rPr lang="ru-RU" sz="2200" dirty="0">
                <a:solidFill>
                  <a:srgbClr val="231F20"/>
                </a:solidFill>
                <a:ea typeface="Times New Roman" panose="02020603050405020304" pitchFamily="18" charset="0"/>
              </a:rPr>
              <a:t> достижение положительного эмоционального отклика у детей при знакомстве с произведениями живописи и музыки, отражение своих эмоций в собственной изобразительной деятельности;</a:t>
            </a:r>
            <a:endParaRPr lang="ru-RU" sz="2200" dirty="0">
              <a:ea typeface="Times New Roman" panose="02020603050405020304" pitchFamily="18" charset="0"/>
            </a:endParaRPr>
          </a:p>
          <a:p>
            <a:r>
              <a:rPr lang="ru-RU" sz="2200" b="1" dirty="0">
                <a:solidFill>
                  <a:srgbClr val="231F2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b="1" i="1" dirty="0">
                <a:solidFill>
                  <a:srgbClr val="231F2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физическое развитие</a:t>
            </a:r>
            <a:r>
              <a:rPr lang="ru-RU" sz="2200" i="1" dirty="0">
                <a:solidFill>
                  <a:srgbClr val="231F2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200" dirty="0">
                <a:solidFill>
                  <a:srgbClr val="231F2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повышение эмоционального, психологического, физического благополучия детей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75607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836712"/>
            <a:ext cx="5342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0000"/>
                </a:solidFill>
                <a:effectLst/>
              </a:rPr>
              <a:t>Конкурс поделок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99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8388">
            <a:off x="175418" y="2717696"/>
            <a:ext cx="3547907" cy="2750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12297">
            <a:off x="5883287" y="2702904"/>
            <a:ext cx="3591852" cy="2693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5223" y="2490055"/>
            <a:ext cx="4005064" cy="3003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95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266</Words>
  <Application>Microsoft Office PowerPoint</Application>
  <PresentationFormat>Экран (4:3)</PresentationFormat>
  <Paragraphs>51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Georgia</vt:lpstr>
      <vt:lpstr>Times New Roman</vt:lpstr>
      <vt:lpstr>Тема Office</vt:lpstr>
      <vt:lpstr>Проект «Осень золотая  в гости к нам пришла»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admin</cp:lastModifiedBy>
  <cp:revision>18</cp:revision>
  <dcterms:created xsi:type="dcterms:W3CDTF">2014-07-23T17:04:36Z</dcterms:created>
  <dcterms:modified xsi:type="dcterms:W3CDTF">2020-10-26T10:42:10Z</dcterms:modified>
</cp:coreProperties>
</file>